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352D87-9303-4524-85F3-9BDC08A9F331}">
  <a:tblStyle styleId="{ED352D87-9303-4524-85F3-9BDC08A9F3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f8d47448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f8d47448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eea09bf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eea09bf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f8d47448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f8d47448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dab2dac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dab2dac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f8d47448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f8d47448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0ce228b8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0ce228b8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f8d47448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f8d47448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cd4a740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cd4a740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cd4a7404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cd4a740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0ce228b8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0ce228b8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f8d47448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f8d47448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0ce228b85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0ce228b8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0ce228b8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0ce228b8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0ce228b85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0ce228b85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0ce228b85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0ce228b85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dbccdcbb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dbccdcbb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dbccdcbb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dbccdcbb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dab2dac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dab2dac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3bd517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3bd517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dab2dac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dab2dac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0ce228b85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0ce228b85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f8d47448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f8d47448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0ce228b85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0ce228b85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f8d47448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f8d47448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f8d47448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f8d47448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cfc530b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cfc530b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f8d47448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f8d47448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0ce228b8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0ce228b8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f8d47448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f8d47448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328100"/>
            <a:ext cx="9144000" cy="381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305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1200">
                <a:solidFill>
                  <a:schemeClr val="dk2"/>
                </a:solidFill>
              </a:defRPr>
            </a:lvl1pPr>
            <a:lvl2pPr lvl="1">
              <a:buNone/>
              <a:defRPr sz="1200">
                <a:solidFill>
                  <a:schemeClr val="dk2"/>
                </a:solidFill>
              </a:defRPr>
            </a:lvl2pPr>
            <a:lvl3pPr lvl="2">
              <a:buNone/>
              <a:defRPr sz="1200">
                <a:solidFill>
                  <a:schemeClr val="dk2"/>
                </a:solidFill>
              </a:defRPr>
            </a:lvl3pPr>
            <a:lvl4pPr lvl="3">
              <a:buNone/>
              <a:defRPr sz="1200">
                <a:solidFill>
                  <a:schemeClr val="dk2"/>
                </a:solidFill>
              </a:defRPr>
            </a:lvl4pPr>
            <a:lvl5pPr lvl="4">
              <a:buNone/>
              <a:defRPr sz="1200">
                <a:solidFill>
                  <a:schemeClr val="dk2"/>
                </a:solidFill>
              </a:defRPr>
            </a:lvl5pPr>
            <a:lvl6pPr lvl="5">
              <a:buNone/>
              <a:defRPr sz="1200">
                <a:solidFill>
                  <a:schemeClr val="dk2"/>
                </a:solidFill>
              </a:defRPr>
            </a:lvl6pPr>
            <a:lvl7pPr lvl="6">
              <a:buNone/>
              <a:defRPr sz="1200">
                <a:solidFill>
                  <a:schemeClr val="dk2"/>
                </a:solidFill>
              </a:defRPr>
            </a:lvl7pPr>
            <a:lvl8pPr lvl="7">
              <a:buNone/>
              <a:defRPr sz="1200">
                <a:solidFill>
                  <a:schemeClr val="dk2"/>
                </a:solidFill>
              </a:defRPr>
            </a:lvl8pPr>
            <a:lvl9pPr lvl="8">
              <a:buNone/>
              <a:defRPr sz="12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5239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Revue Finale | AREAPI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51650" y="4611575"/>
            <a:ext cx="80289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BTS SN IR 2022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500" y="1572325"/>
            <a:ext cx="3122125" cy="24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60963" y="315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</a:t>
            </a:r>
            <a:endParaRPr/>
          </a:p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40" name="Google Shape;140;p22"/>
          <p:cNvGraphicFramePr/>
          <p:nvPr/>
        </p:nvGraphicFramePr>
        <p:xfrm>
          <a:off x="617075" y="13924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{ED352D87-9303-4524-85F3-9BDC08A9F331}</a:tableStyleId>
              </a:tblPr>
              <a:tblGrid>
                <a:gridCol w="3092900"/>
                <a:gridCol w="2462400"/>
                <a:gridCol w="2354575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Tâches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Priorité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Itération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Avoir une communication avec le module Arbitre</a:t>
                      </a:r>
                      <a:endParaRPr sz="13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Haute</a:t>
                      </a:r>
                      <a:endParaRPr sz="13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Avoir la structure de l’IHM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Moyenne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Pouvoir visualiser un rencontre (Historique des parties et à venir)</a:t>
                      </a:r>
                      <a:endParaRPr sz="13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Moyenne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Pouvoir visualiser une partie simple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Haute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Pouvoir visualiser une partie double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Moyenne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Pouvoir gérer le scores sur une partie simple et double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Haute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Avoir le temps des différentes parties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Basse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</a:t>
            </a:r>
            <a:endParaRPr/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47" name="Google Shape;147;p23"/>
          <p:cNvGraphicFramePr/>
          <p:nvPr/>
        </p:nvGraphicFramePr>
        <p:xfrm>
          <a:off x="617050" y="173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{ED352D87-9303-4524-85F3-9BDC08A9F331}</a:tableStyleId>
              </a:tblPr>
              <a:tblGrid>
                <a:gridCol w="2636625"/>
                <a:gridCol w="2636625"/>
                <a:gridCol w="2636650"/>
              </a:tblGrid>
              <a:tr h="3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Tâches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Priorité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Itération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Afficher les nets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Basse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[ Afficher les sponsors de la rencontre 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Basse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53" name="Google Shape;153;p24"/>
          <p:cNvGraphicFramePr/>
          <p:nvPr/>
        </p:nvGraphicFramePr>
        <p:xfrm>
          <a:off x="398400" y="177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{ED352D87-9303-4524-85F3-9BDC08A9F331}</a:tableStyleId>
              </a:tblPr>
              <a:tblGrid>
                <a:gridCol w="3807500"/>
                <a:gridCol w="2980600"/>
                <a:gridCol w="1374650"/>
              </a:tblGrid>
              <a:tr h="38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</a:t>
                      </a:r>
                      <a:r>
                        <a:rPr lang="fr"/>
                        <a:t>nvironnement de développement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fr"/>
                        <a:t>Qt Creator 4.11.0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API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Qt 5.12.8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Gestionnaire</a:t>
                      </a:r>
                      <a:r>
                        <a:rPr lang="fr"/>
                        <a:t> de tâches (développement)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Jira Software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Gestionnaire de tâches (projet)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Beesbusy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7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Modélisation UML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BOUML release 7.11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OS de développement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Ubuntu 20.04 LTS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6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Gestionnaire de versions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Github/Git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038" y="216657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000" y="1770378"/>
            <a:ext cx="393600" cy="38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1275" y="2574562"/>
            <a:ext cx="1265045" cy="37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2750" y="2959000"/>
            <a:ext cx="402125" cy="4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6025" y="3355225"/>
            <a:ext cx="615625" cy="4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7019" y="382850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70099" y="4279700"/>
            <a:ext cx="607475" cy="6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Les ressources de développement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Les ressources physiques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5957775" y="1358925"/>
            <a:ext cx="1908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Raspbian version 11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616825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350" y="1925925"/>
            <a:ext cx="4478550" cy="22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946500" y="1358925"/>
            <a:ext cx="1908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Raspberry Pi 4 model B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2148300" y="1461875"/>
            <a:ext cx="50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fr" sz="1525"/>
              <a:t>Google Drive :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-"/>
            </a:pPr>
            <a:r>
              <a:rPr lang="fr" sz="1525"/>
              <a:t>Rapport de projet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-"/>
            </a:pPr>
            <a:r>
              <a:rPr lang="fr" sz="1525"/>
              <a:t>Lexique, Journal de bord, Protocole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-"/>
            </a:pPr>
            <a:r>
              <a:rPr lang="fr" sz="1525"/>
              <a:t>Synoptiques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-"/>
            </a:pPr>
            <a:r>
              <a:rPr lang="fr" sz="1525"/>
              <a:t>Images</a:t>
            </a:r>
            <a:endParaRPr sz="15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r" sz="1525"/>
              <a:t>Jira / B</a:t>
            </a:r>
            <a:r>
              <a:rPr b="1" lang="fr" sz="1525"/>
              <a:t>eesbusy </a:t>
            </a:r>
            <a:r>
              <a:rPr b="1" lang="fr" sz="1525"/>
              <a:t>: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-"/>
            </a:pPr>
            <a:r>
              <a:rPr lang="fr" sz="1525"/>
              <a:t>Gestion des différentes tâches</a:t>
            </a:r>
            <a:endParaRPr sz="15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r" sz="1525"/>
              <a:t>GitHub :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-"/>
            </a:pPr>
            <a:r>
              <a:rPr lang="fr" sz="1525"/>
              <a:t>Code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-"/>
            </a:pPr>
            <a:r>
              <a:rPr lang="fr" sz="1525"/>
              <a:t>UML</a:t>
            </a:r>
            <a:endParaRPr sz="1525"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524075" y="500775"/>
            <a:ext cx="83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Organisation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661" y="4010700"/>
            <a:ext cx="607475" cy="6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887" y="3049362"/>
            <a:ext cx="1265045" cy="37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363" y="3433800"/>
            <a:ext cx="402125" cy="4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2424" y="1817863"/>
            <a:ext cx="833850" cy="74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550" y="133350"/>
            <a:ext cx="43815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fr"/>
              <a:t>Planification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88" y="1919075"/>
            <a:ext cx="33242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9614" y="33125"/>
            <a:ext cx="27047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fr"/>
              <a:t>Planification</a:t>
            </a:r>
            <a:endParaRPr/>
          </a:p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2625"/>
            <a:ext cx="8839204" cy="1342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fr"/>
              <a:t>La version 0.1</a:t>
            </a:r>
            <a:endParaRPr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494" y="1430225"/>
            <a:ext cx="5233013" cy="32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fr"/>
              <a:t>La version 0.2</a:t>
            </a:r>
            <a:endParaRPr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262" y="1430225"/>
            <a:ext cx="4991476" cy="35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524075" y="500775"/>
            <a:ext cx="83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Les fonctionnalités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75" y="2013775"/>
            <a:ext cx="3122125" cy="24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825" y="1903163"/>
            <a:ext cx="4048125" cy="26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1"/>
          <p:cNvCxnSpPr>
            <a:stCxn id="220" idx="3"/>
            <a:endCxn id="221" idx="1"/>
          </p:cNvCxnSpPr>
          <p:nvPr/>
        </p:nvCxnSpPr>
        <p:spPr>
          <a:xfrm>
            <a:off x="3646200" y="3246187"/>
            <a:ext cx="129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1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Présentation du projet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Quoi ?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Pourquoi ?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Comment 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Préparation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Gestion des tâches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Outils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Coeur du projet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IHM / Classes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Diagrammes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Protocole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Bluetooth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Conclusion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</a:t>
            </a:r>
            <a:r>
              <a:rPr lang="fr"/>
              <a:t>ables des matières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</a:t>
            </a:r>
            <a:endParaRPr/>
          </a:p>
        </p:txBody>
      </p:sp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863" y="271450"/>
            <a:ext cx="6467475" cy="4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396000" y="-67850"/>
            <a:ext cx="83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IH</a:t>
            </a:r>
            <a:r>
              <a:rPr lang="fr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15" y="609250"/>
            <a:ext cx="8060875" cy="45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8199900" y="4814450"/>
            <a:ext cx="5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1.1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7" name="Google Shape;247;p34"/>
          <p:cNvSpPr txBox="1"/>
          <p:nvPr/>
        </p:nvSpPr>
        <p:spPr>
          <a:xfrm>
            <a:off x="524075" y="500775"/>
            <a:ext cx="83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Architecture logicielle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238" y="1225675"/>
            <a:ext cx="4827526" cy="36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125" y="1867038"/>
            <a:ext cx="558165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6" name="Google Shape;256;p35"/>
          <p:cNvSpPr txBox="1"/>
          <p:nvPr/>
        </p:nvSpPr>
        <p:spPr>
          <a:xfrm>
            <a:off x="524075" y="500775"/>
            <a:ext cx="83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Scénario (</a:t>
            </a:r>
            <a:r>
              <a:rPr lang="fr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Réception</a:t>
            </a:r>
            <a:r>
              <a:rPr lang="fr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d’une trame)</a:t>
            </a:r>
            <a:endParaRPr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825" y="1343500"/>
            <a:ext cx="4170344" cy="366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Architecture logicielle</a:t>
            </a:r>
            <a:endParaRPr/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238" y="1225675"/>
            <a:ext cx="4827526" cy="363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625" y="1225675"/>
            <a:ext cx="5198749" cy="36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Scénario (Réception d’une trame Rencontre)</a:t>
            </a:r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964" y="1289275"/>
            <a:ext cx="4100076" cy="351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071" y="0"/>
            <a:ext cx="60037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</a:t>
            </a:r>
            <a:endParaRPr/>
          </a:p>
        </p:txBody>
      </p:sp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61" y="1354025"/>
            <a:ext cx="6624278" cy="34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</a:t>
            </a:r>
            <a:r>
              <a:rPr lang="fr"/>
              <a:t>es différents champs de données pour les trames</a:t>
            </a:r>
            <a:endParaRPr/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2791200" y="1384050"/>
            <a:ext cx="3561600" cy="31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/**</a:t>
            </a:r>
            <a:endParaRPr sz="805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@enum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endParaRPr sz="805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@brief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Définit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les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différents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champs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d'une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trame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RENCONTRE</a:t>
            </a:r>
            <a:endParaRPr sz="805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*/</a:t>
            </a:r>
            <a:endParaRPr sz="805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fr" sz="805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enum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endParaRPr sz="805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NomClubA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805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NomClubW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NomJoueurA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PrenomJoueurA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NomJoueurB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PrenomJoueurB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NomJoueurC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PrenomJoueurC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NomJoueurD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PrenomJoueurD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NomJoueurW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PrenomJoueurW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NomJoueurX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PrenomJoueurX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NomJoueurY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PrenomJoueurY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NomJoueurZ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PrenomJoueurZ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805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NbChampsRencontre</a:t>
            </a:r>
            <a:endParaRPr sz="805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fr" sz="805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fr" sz="8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sz="80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190"/>
          </a:p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0" name="Google Shape;290;p39"/>
          <p:cNvSpPr txBox="1"/>
          <p:nvPr>
            <p:ph idx="1" type="body"/>
          </p:nvPr>
        </p:nvSpPr>
        <p:spPr>
          <a:xfrm>
            <a:off x="3174150" y="1412275"/>
            <a:ext cx="2795700" cy="31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/**</a:t>
            </a:r>
            <a:endParaRPr sz="9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@enum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ChampsPartieSimple</a:t>
            </a:r>
            <a:endParaRPr sz="9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@brief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Définit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les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différents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champs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d'une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trame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SIMPLE</a:t>
            </a:r>
            <a:endParaRPr sz="9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*/</a:t>
            </a:r>
            <a:endParaRPr sz="9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fr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enum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ChampsPartieSimple</a:t>
            </a:r>
            <a:endParaRPr sz="9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idPartie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JoueurA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ClassementJoueurA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JoueurW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ClassementJoueurW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NbChampsPartieSimple</a:t>
            </a:r>
            <a:endParaRPr sz="9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505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3174150" y="1412275"/>
            <a:ext cx="2795700" cy="30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/**</a:t>
            </a:r>
            <a:endParaRPr sz="9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@enum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ChampsPartieScore</a:t>
            </a:r>
            <a:endParaRPr sz="9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@brief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Définit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les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différents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champs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d'une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trame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endParaRPr sz="9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*/</a:t>
            </a:r>
            <a:endParaRPr sz="9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fr" sz="9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enum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ChampsPartieScore</a:t>
            </a:r>
            <a:endParaRPr sz="9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idPartieScore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9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scoreJG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scoreJD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etatPartie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tempsMort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nbSetJG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nbSetJD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tourService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net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9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NbChampsScore</a:t>
            </a:r>
            <a:endParaRPr sz="90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f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00">
              <a:solidFill>
                <a:srgbClr val="8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3072000" y="4551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3333"/>
                </a:solidFill>
                <a:highlight>
                  <a:srgbClr val="F8F9FA"/>
                </a:highlight>
              </a:rPr>
              <a:t>$AREA</a:t>
            </a:r>
            <a:r>
              <a:rPr lang="fr" sz="1200">
                <a:solidFill>
                  <a:srgbClr val="006600"/>
                </a:solidFill>
                <a:highlight>
                  <a:srgbClr val="F8F9FA"/>
                </a:highlight>
              </a:rPr>
              <a:t>;</a:t>
            </a:r>
            <a:r>
              <a:rPr b="1" lang="fr" sz="1200">
                <a:solidFill>
                  <a:srgbClr val="3333FF"/>
                </a:solidFill>
                <a:highlight>
                  <a:srgbClr val="F8F9FA"/>
                </a:highlight>
              </a:rPr>
              <a:t>RENCONTRE</a:t>
            </a:r>
            <a:r>
              <a:rPr lang="fr" sz="1200">
                <a:solidFill>
                  <a:srgbClr val="006600"/>
                </a:solidFill>
                <a:highlight>
                  <a:srgbClr val="F8F9FA"/>
                </a:highlight>
              </a:rPr>
              <a:t>;</a:t>
            </a:r>
            <a:r>
              <a:rPr lang="fr" sz="1200">
                <a:highlight>
                  <a:srgbClr val="F8F9FA"/>
                </a:highlight>
              </a:rPr>
              <a:t>{DONNEES}</a:t>
            </a:r>
            <a:r>
              <a:rPr lang="fr" sz="1200">
                <a:solidFill>
                  <a:srgbClr val="006600"/>
                </a:solidFill>
                <a:highlight>
                  <a:srgbClr val="F8F9FA"/>
                </a:highlight>
              </a:rPr>
              <a:t>;</a:t>
            </a:r>
            <a:r>
              <a:rPr b="1" lang="fr" sz="1200">
                <a:solidFill>
                  <a:srgbClr val="FF3333"/>
                </a:solidFill>
                <a:highlight>
                  <a:srgbClr val="F8F9FA"/>
                </a:highlight>
              </a:rPr>
              <a:t>\r\n</a:t>
            </a:r>
            <a:endParaRPr/>
          </a:p>
        </p:txBody>
      </p:sp>
      <p:sp>
        <p:nvSpPr>
          <p:cNvPr id="293" name="Google Shape;293;p39"/>
          <p:cNvSpPr txBox="1"/>
          <p:nvPr/>
        </p:nvSpPr>
        <p:spPr>
          <a:xfrm>
            <a:off x="3022350" y="4551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3333"/>
                </a:solidFill>
                <a:highlight>
                  <a:srgbClr val="F8F9FA"/>
                </a:highlight>
              </a:rPr>
              <a:t>$AREA</a:t>
            </a:r>
            <a:r>
              <a:rPr lang="fr" sz="1200">
                <a:solidFill>
                  <a:srgbClr val="006600"/>
                </a:solidFill>
                <a:highlight>
                  <a:srgbClr val="F8F9FA"/>
                </a:highlight>
              </a:rPr>
              <a:t>;</a:t>
            </a:r>
            <a:r>
              <a:rPr b="1" lang="fr" sz="1200">
                <a:solidFill>
                  <a:srgbClr val="3333FF"/>
                </a:solidFill>
                <a:highlight>
                  <a:srgbClr val="F8F9FA"/>
                </a:highlight>
              </a:rPr>
              <a:t>SIMPLE</a:t>
            </a:r>
            <a:r>
              <a:rPr lang="fr" sz="1200">
                <a:solidFill>
                  <a:srgbClr val="006600"/>
                </a:solidFill>
                <a:highlight>
                  <a:srgbClr val="F8F9FA"/>
                </a:highlight>
              </a:rPr>
              <a:t>;</a:t>
            </a:r>
            <a:r>
              <a:rPr lang="fr" sz="1200">
                <a:highlight>
                  <a:srgbClr val="F8F9FA"/>
                </a:highlight>
              </a:rPr>
              <a:t>{DONNEES}</a:t>
            </a:r>
            <a:r>
              <a:rPr lang="fr" sz="1200">
                <a:solidFill>
                  <a:srgbClr val="006600"/>
                </a:solidFill>
                <a:highlight>
                  <a:srgbClr val="F8F9FA"/>
                </a:highlight>
              </a:rPr>
              <a:t>;</a:t>
            </a:r>
            <a:r>
              <a:rPr b="1" lang="fr" sz="1200">
                <a:solidFill>
                  <a:srgbClr val="FF3333"/>
                </a:solidFill>
                <a:highlight>
                  <a:srgbClr val="F8F9FA"/>
                </a:highlight>
              </a:rPr>
              <a:t>\r\n</a:t>
            </a:r>
            <a:endParaRPr/>
          </a:p>
        </p:txBody>
      </p:sp>
      <p:sp>
        <p:nvSpPr>
          <p:cNvPr id="294" name="Google Shape;294;p39"/>
          <p:cNvSpPr txBox="1"/>
          <p:nvPr/>
        </p:nvSpPr>
        <p:spPr>
          <a:xfrm>
            <a:off x="3072000" y="4557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3333"/>
                </a:solidFill>
                <a:highlight>
                  <a:srgbClr val="F8F9FA"/>
                </a:highlight>
              </a:rPr>
              <a:t>$AREA</a:t>
            </a:r>
            <a:r>
              <a:rPr lang="fr" sz="1200">
                <a:solidFill>
                  <a:srgbClr val="006600"/>
                </a:solidFill>
                <a:highlight>
                  <a:srgbClr val="F8F9FA"/>
                </a:highlight>
              </a:rPr>
              <a:t>;</a:t>
            </a:r>
            <a:r>
              <a:rPr b="1" lang="fr" sz="1200">
                <a:solidFill>
                  <a:srgbClr val="3333FF"/>
                </a:solidFill>
                <a:highlight>
                  <a:srgbClr val="F8F9FA"/>
                </a:highlight>
              </a:rPr>
              <a:t>SCORE</a:t>
            </a:r>
            <a:r>
              <a:rPr lang="fr" sz="1200">
                <a:solidFill>
                  <a:srgbClr val="006600"/>
                </a:solidFill>
                <a:highlight>
                  <a:srgbClr val="F8F9FA"/>
                </a:highlight>
              </a:rPr>
              <a:t>;</a:t>
            </a:r>
            <a:r>
              <a:rPr lang="fr" sz="1200">
                <a:highlight>
                  <a:srgbClr val="F8F9FA"/>
                </a:highlight>
              </a:rPr>
              <a:t>{DONNEES}</a:t>
            </a:r>
            <a:r>
              <a:rPr lang="fr" sz="1200">
                <a:solidFill>
                  <a:srgbClr val="006600"/>
                </a:solidFill>
                <a:highlight>
                  <a:srgbClr val="F8F9FA"/>
                </a:highlight>
              </a:rPr>
              <a:t>;</a:t>
            </a:r>
            <a:r>
              <a:rPr b="1" lang="fr" sz="1200">
                <a:solidFill>
                  <a:srgbClr val="FF3333"/>
                </a:solidFill>
                <a:highlight>
                  <a:srgbClr val="F8F9FA"/>
                </a:highlight>
              </a:rPr>
              <a:t>\r\n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Découpage de la trame Rencontre</a:t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2420250" y="1385225"/>
            <a:ext cx="4325400" cy="3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fr" sz="3257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fr" sz="3257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length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NbChampsRencontre</a:t>
            </a: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3257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lang="fr" sz="3257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emit</a:t>
            </a: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3257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nouvelleTrameRencontre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socket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fr" sz="3257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peerName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NomClubA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NomClubW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NomJoueurB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PrenomJoueurB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NomJoueurC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PrenomJoueurC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NomJoueurD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PrenomJoueurD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NomJoueurW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PrenomJoueurW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NomJoueurX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PrenomJoueurX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NomJoueurY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PrenomJoueurY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NomJoueurZ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fr" sz="3257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decoupageTrame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ProtocoleArea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ChampsRencontre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3257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PrenomJoueurZ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]);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fr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57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endParaRPr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Liaison Bluetooth</a:t>
            </a:r>
            <a:endParaRPr/>
          </a:p>
        </p:txBody>
      </p:sp>
      <p:sp>
        <p:nvSpPr>
          <p:cNvPr id="307" name="Google Shape;307;p41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25" y="1939000"/>
            <a:ext cx="3392250" cy="25464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9" name="Google Shape;309;p41"/>
          <p:cNvGraphicFramePr/>
          <p:nvPr/>
        </p:nvGraphicFramePr>
        <p:xfrm>
          <a:off x="3679275" y="193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{ED352D87-9303-4524-85F3-9BDC08A9F331}</a:tableStyleId>
              </a:tblPr>
              <a:tblGrid>
                <a:gridCol w="2530825"/>
                <a:gridCol w="2530825"/>
              </a:tblGrid>
              <a:tr h="58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Version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4.2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Débit de données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 Mbit/s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Portée (Théorique)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60 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Fréquence d'émission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2,4 GHz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974" y="1336549"/>
            <a:ext cx="6362050" cy="34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5890850" y="2989375"/>
            <a:ext cx="1769400" cy="126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15" name="Google Shape;315;p42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16" name="Google Shape;316;p42"/>
          <p:cNvGraphicFramePr/>
          <p:nvPr/>
        </p:nvGraphicFramePr>
        <p:xfrm>
          <a:off x="952500" y="161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{ED352D87-9303-4524-85F3-9BDC08A9F331}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FF0000"/>
                          </a:solidFill>
                        </a:rPr>
                        <a:t>A Faire : 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accent2"/>
                          </a:solidFill>
                        </a:rPr>
                        <a:t>Fait :</a:t>
                      </a:r>
                      <a:endParaRPr b="1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0000"/>
                          </a:solidFill>
                        </a:rPr>
                        <a:t>Afficher plusieurs parties en temps réel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2"/>
                          </a:solidFill>
                        </a:rPr>
                        <a:t>Réaliser l’IHM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2"/>
                          </a:solidFill>
                        </a:rPr>
                        <a:t>Visualiser le rencontre et ses parties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2"/>
                          </a:solidFill>
                        </a:rPr>
                        <a:t>Visualiser le score d’une partie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2"/>
                          </a:solidFill>
                        </a:rPr>
                        <a:t>Visualiser le logo du club et des sponsors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2"/>
                          </a:solidFill>
                        </a:rPr>
                        <a:t>Gérer</a:t>
                      </a:r>
                      <a:r>
                        <a:rPr lang="fr">
                          <a:solidFill>
                            <a:schemeClr val="accent2"/>
                          </a:solidFill>
                        </a:rPr>
                        <a:t> la communication </a:t>
                      </a:r>
                      <a:r>
                        <a:rPr lang="fr">
                          <a:solidFill>
                            <a:schemeClr val="accent2"/>
                          </a:solidFill>
                        </a:rPr>
                        <a:t>avec le module d'arbitrage et réceptionner les différentes trames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 du besoin</a:t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4012159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000" y="1919075"/>
            <a:ext cx="2933722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Synoptique du système</a:t>
            </a:r>
            <a:endParaRPr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425" y="1354025"/>
            <a:ext cx="3625150" cy="35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3769700" y="1505675"/>
            <a:ext cx="1428600" cy="10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75" y="140816"/>
            <a:ext cx="9144000" cy="48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0" y="1382524"/>
            <a:ext cx="9143999" cy="15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Rencontre par équipes</a:t>
            </a:r>
            <a:endParaRPr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435" y="0"/>
            <a:ext cx="74950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Afficheur-AREA - Cas d’utilisation</a:t>
            </a:r>
            <a:endParaRPr/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5" y="2270400"/>
            <a:ext cx="8793926" cy="16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471900" y="16904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209" y="1381100"/>
            <a:ext cx="7015568" cy="33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Afficheur-AREA - Cas d’utilisation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5296276" y="4695625"/>
            <a:ext cx="3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Enzo LADRIERE SNIR - AREA -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Recherche d’informations complémentaires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137" y="1157675"/>
            <a:ext cx="3743574" cy="35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00" y="1495463"/>
            <a:ext cx="4014750" cy="2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